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2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3"/>
    <p:sldId id="427" r:id="rId4"/>
    <p:sldId id="433" r:id="rId6"/>
    <p:sldId id="435" r:id="rId7"/>
    <p:sldId id="428" r:id="rId8"/>
    <p:sldId id="436" r:id="rId9"/>
    <p:sldId id="282" r:id="rId10"/>
    <p:sldId id="423" r:id="rId11"/>
    <p:sldId id="422" r:id="rId12"/>
    <p:sldId id="424" r:id="rId13"/>
    <p:sldId id="426" r:id="rId14"/>
    <p:sldId id="270" r:id="rId15"/>
  </p:sldIdLst>
  <p:sldSz cx="18288000" cy="10287000"/>
  <p:notesSz cx="6858000" cy="9144000"/>
  <p:embeddedFontLst>
    <p:embeddedFont>
      <p:font typeface="Segoe UI" panose="020B0502040204020203" pitchFamily="34" charset="0"/>
      <p:regular r:id="rId19"/>
      <p:bold r:id="rId20"/>
      <p:italic r:id="rId21"/>
      <p:boldItalic r:id="rId22"/>
    </p:embeddedFont>
    <p:embeddedFont>
      <p:font typeface="Wingdings 2" panose="05020102010507070707" charset="2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custShowLst>
    <p:custShow name="Custom Show 1" id="0">
      <p:sldLst>
        <p:sld r:id="rId3"/>
        <p:sld r:id="rId4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423"/>
    <a:srgbClr val="1F409A"/>
    <a:srgbClr val="393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46" autoAdjust="0"/>
  </p:normalViewPr>
  <p:slideViewPr>
    <p:cSldViewPr showGuides="1">
      <p:cViewPr varScale="1">
        <p:scale>
          <a:sx n="44" d="100"/>
          <a:sy n="44" d="100"/>
        </p:scale>
        <p:origin x="88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73649-E68F-7547-B3E6-410CA33DFD23}" type="datetimeFigureOut">
              <a:rPr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DA84-3FF9-FB45-98BD-20A27889F2B0}" type="slidenum">
              <a:rPr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8.jpe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jpe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jpe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6C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75195"/>
            <a:ext cx="4450490" cy="8914306"/>
          </a:xfrm>
          <a:custGeom>
            <a:avLst/>
            <a:gdLst/>
            <a:ahLst/>
            <a:cxnLst/>
            <a:rect l="l" t="t" r="r" b="b"/>
            <a:pathLst>
              <a:path w="4450490" h="8914306">
                <a:moveTo>
                  <a:pt x="0" y="0"/>
                </a:moveTo>
                <a:lnTo>
                  <a:pt x="4450490" y="0"/>
                </a:lnTo>
                <a:lnTo>
                  <a:pt x="4450490" y="8914306"/>
                </a:lnTo>
                <a:lnTo>
                  <a:pt x="0" y="891430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0480" y="981869"/>
            <a:ext cx="4460621" cy="8986231"/>
          </a:xfrm>
          <a:custGeom>
            <a:avLst/>
            <a:gdLst/>
            <a:ahLst/>
            <a:cxnLst/>
            <a:rect l="l" t="t" r="r" b="b"/>
            <a:pathLst>
              <a:path w="4460621" h="8986231">
                <a:moveTo>
                  <a:pt x="0" y="0"/>
                </a:moveTo>
                <a:lnTo>
                  <a:pt x="4460621" y="0"/>
                </a:lnTo>
                <a:lnTo>
                  <a:pt x="4460621" y="8986231"/>
                </a:lnTo>
                <a:lnTo>
                  <a:pt x="0" y="89862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96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9635852"/>
            <a:ext cx="18288000" cy="762840"/>
          </a:xfrm>
          <a:custGeom>
            <a:avLst/>
            <a:gdLst/>
            <a:ahLst/>
            <a:cxnLst/>
            <a:rect l="l" t="t" r="r" b="b"/>
            <a:pathLst>
              <a:path w="18288000" h="762840">
                <a:moveTo>
                  <a:pt x="0" y="0"/>
                </a:moveTo>
                <a:lnTo>
                  <a:pt x="18288000" y="0"/>
                </a:lnTo>
                <a:lnTo>
                  <a:pt x="18288000" y="762840"/>
                </a:lnTo>
                <a:lnTo>
                  <a:pt x="0" y="762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937" b="-693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601200" y="468488"/>
            <a:ext cx="2590800" cy="2165818"/>
          </a:xfrm>
          <a:custGeom>
            <a:avLst/>
            <a:gdLst/>
            <a:ahLst/>
            <a:cxnLst/>
            <a:rect l="l" t="t" r="r" b="b"/>
            <a:pathLst>
              <a:path w="3628048" h="3292539">
                <a:moveTo>
                  <a:pt x="0" y="0"/>
                </a:moveTo>
                <a:lnTo>
                  <a:pt x="3628049" y="0"/>
                </a:lnTo>
                <a:lnTo>
                  <a:pt x="3628049" y="3292539"/>
                </a:lnTo>
                <a:lnTo>
                  <a:pt x="0" y="32925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b="1">
              <a:latin typeface="+mj-l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038600" y="2634306"/>
            <a:ext cx="14005165" cy="2725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400" b="1" dirty="0">
                <a:solidFill>
                  <a:srgbClr val="F5FFFB"/>
                </a:solidFill>
                <a:latin typeface="+mj-lt"/>
                <a:ea typeface="Arial Unicode Bold"/>
                <a:cs typeface="Arial Unicode Bold"/>
                <a:sym typeface="Arial Unicode Bold"/>
              </a:rPr>
              <a:t>THỰC TẬP CNTT 5: TRIỂN KHAI ỨNG DỤNG AI, IoT</a:t>
            </a:r>
            <a:endParaRPr lang="en-US" sz="3400" b="1" dirty="0">
              <a:solidFill>
                <a:srgbClr val="F5FFFB"/>
              </a:solidFill>
              <a:latin typeface="+mj-lt"/>
              <a:ea typeface="Arial Unicode Bold"/>
              <a:cs typeface="Arial Unicode Bold"/>
              <a:sym typeface="Arial Unicode Bold"/>
            </a:endParaRPr>
          </a:p>
          <a:p>
            <a:pPr algn="ctr">
              <a:lnSpc>
                <a:spcPct val="130000"/>
              </a:lnSpc>
            </a:pPr>
            <a:r>
              <a:rPr lang="en-US" sz="3400" b="1" dirty="0">
                <a:solidFill>
                  <a:srgbClr val="F5FFFB"/>
                </a:solidFill>
                <a:latin typeface="+mj-lt"/>
                <a:ea typeface="Arial Unicode Bold"/>
                <a:cs typeface="Arial Unicode Bold"/>
                <a:sym typeface="Arial Unicode Bold"/>
              </a:rPr>
              <a:t>GIỚI THIỆU VỀ HỌC PHẦN</a:t>
            </a:r>
            <a:endParaRPr lang="en-US" sz="3400" b="1" dirty="0">
              <a:solidFill>
                <a:srgbClr val="F5FFFB"/>
              </a:solidFill>
              <a:latin typeface="+mj-lt"/>
              <a:ea typeface="Arial Unicode Bold"/>
              <a:cs typeface="Arial Unicode Bold"/>
              <a:sym typeface="Arial Unicode Bold"/>
            </a:endParaRPr>
          </a:p>
          <a:p>
            <a:pPr algn="ctr">
              <a:lnSpc>
                <a:spcPct val="130000"/>
              </a:lnSpc>
            </a:pPr>
            <a:r>
              <a:rPr lang="en-US" sz="3400" b="1" dirty="0">
                <a:solidFill>
                  <a:srgbClr val="F5FFFB"/>
                </a:solidFill>
                <a:latin typeface="+mj-lt"/>
                <a:ea typeface="Arial Unicode Bold"/>
                <a:cs typeface="Arial Unicode Bold"/>
                <a:sym typeface="Arial Unicode Bold"/>
              </a:rPr>
              <a:t>ĐỀ TÀI: </a:t>
            </a:r>
            <a:r>
              <a:rPr lang="en-US" sz="3600" b="1" dirty="0" err="1">
                <a:solidFill>
                  <a:schemeClr val="bg1"/>
                </a:solidFill>
              </a:rPr>
              <a:t>Hệ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thống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nhận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diện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cử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chỉ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tay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thời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gian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thực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để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điều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khiển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trình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chiếu</a:t>
            </a:r>
            <a:r>
              <a:rPr lang="en-US" sz="3600" b="1" dirty="0">
                <a:solidFill>
                  <a:schemeClr val="bg1"/>
                </a:solidFill>
              </a:rPr>
              <a:t> PowerPoint</a:t>
            </a:r>
            <a:endParaRPr lang="en-US" sz="3400" b="1" dirty="0">
              <a:solidFill>
                <a:schemeClr val="bg1"/>
              </a:solidFill>
              <a:latin typeface="+mj-lt"/>
              <a:ea typeface="Arial Unicode Bold"/>
              <a:cs typeface="Arial Unicode Bold"/>
              <a:sym typeface="Arial Unicode Bold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81127" y="6553020"/>
            <a:ext cx="2040337" cy="774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965"/>
              </a:lnSpc>
            </a:pPr>
            <a:r>
              <a:rPr lang="en-US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Nhóm</a:t>
            </a: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5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:</a:t>
            </a:r>
            <a:endParaRPr lang="en-US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81127" y="5152502"/>
            <a:ext cx="12496800" cy="1532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965"/>
              </a:lnSpc>
            </a:pPr>
            <a:r>
              <a:rPr lang="en-US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Giảng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</a:t>
            </a:r>
            <a:r>
              <a:rPr lang="en-US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viên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</a:t>
            </a:r>
            <a:r>
              <a:rPr lang="en-US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hướng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</a:t>
            </a:r>
            <a:r>
              <a:rPr lang="en-US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dẫn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: </a:t>
            </a:r>
            <a:r>
              <a:rPr lang="vi-VN" sz="3200" dirty="0" err="1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ThS</a:t>
            </a: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.</a:t>
            </a: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Lê Trung Hiếu</a:t>
            </a:r>
            <a:endParaRPr lang="en-US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  <a:p>
            <a:pPr>
              <a:lnSpc>
                <a:spcPts val="5965"/>
              </a:lnSpc>
            </a:pPr>
            <a:r>
              <a:rPr lang="en-US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                                      Ks. Nguyễn Thái Khánh</a:t>
            </a:r>
            <a:endParaRPr lang="en-US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21464" y="6553020"/>
            <a:ext cx="6225073" cy="3071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965"/>
              </a:lnSpc>
            </a:pP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Hoàng Công Sơn</a:t>
            </a:r>
            <a:endParaRPr lang="vi-VN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  <a:p>
            <a:pPr>
              <a:lnSpc>
                <a:spcPts val="5965"/>
              </a:lnSpc>
            </a:pP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Trịnh Minh Thành</a:t>
            </a:r>
            <a:endParaRPr lang="vi-VN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  <a:p>
            <a:pPr>
              <a:lnSpc>
                <a:spcPts val="5965"/>
              </a:lnSpc>
            </a:pP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Nguyễn Thị Kiều Hoa</a:t>
            </a:r>
            <a:endParaRPr lang="vi-VN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  <a:p>
            <a:pPr>
              <a:lnSpc>
                <a:spcPts val="5965"/>
              </a:lnSpc>
            </a:pPr>
            <a:r>
              <a:rPr lang="vi-VN" sz="3200" dirty="0">
                <a:solidFill>
                  <a:srgbClr val="F5FFFB"/>
                </a:solidFill>
                <a:latin typeface="Arial" panose="020B0604020202020204" pitchFamily="34" charset="0"/>
                <a:ea typeface="Arial Unicode Bold"/>
                <a:cs typeface="Arial" panose="020B0604020202020204" pitchFamily="34" charset="0"/>
                <a:sym typeface="Arial Unicode Bold"/>
              </a:rPr>
              <a:t>Nguyễn Thế Khải</a:t>
            </a:r>
            <a:endParaRPr lang="en-US" sz="3200" dirty="0">
              <a:solidFill>
                <a:srgbClr val="F5FFFB"/>
              </a:solidFill>
              <a:latin typeface="Arial" panose="020B0604020202020204" pitchFamily="34" charset="0"/>
              <a:ea typeface="Arial Unicode Bold"/>
              <a:cs typeface="Arial" panose="020B0604020202020204" pitchFamily="34" charset="0"/>
              <a:sym typeface="Arial Unicode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KẾT QUẢ ĐẠT ĐƯỢC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6824" y="1994182"/>
            <a:ext cx="11695176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1. Độ chính xác nhận diện cử chỉ</a:t>
            </a:r>
            <a:endParaRPr lang="vi-VN" sz="3200" b="1" dirty="0"/>
          </a:p>
          <a:p>
            <a:r>
              <a:rPr lang="vi-VN" sz="3200" b="1" dirty="0"/>
              <a:t>Độ chính xác tổng thể</a:t>
            </a:r>
            <a:r>
              <a:rPr lang="vi-VN" sz="3200" dirty="0"/>
              <a:t>: </a:t>
            </a:r>
            <a:r>
              <a:rPr lang="vi-VN" sz="3200" b="1" dirty="0"/>
              <a:t>98.85%</a:t>
            </a:r>
            <a:endParaRPr lang="vi-VN" sz="3200" dirty="0"/>
          </a:p>
          <a:p>
            <a:r>
              <a:rPr lang="vi-VN" sz="3200" b="1" dirty="0"/>
              <a:t>Độ thu hồi (Recall)</a:t>
            </a:r>
            <a:r>
              <a:rPr lang="vi-VN" sz="3200" dirty="0"/>
              <a:t>: </a:t>
            </a:r>
            <a:r>
              <a:rPr lang="vi-VN" sz="3200" b="1" dirty="0"/>
              <a:t>97.40%</a:t>
            </a:r>
            <a:endParaRPr lang="vi-VN" sz="3200" dirty="0"/>
          </a:p>
          <a:p>
            <a:r>
              <a:rPr lang="vi-VN" sz="3200" b="1" dirty="0"/>
              <a:t>Thời gian phản hồi</a:t>
            </a:r>
            <a:r>
              <a:rPr lang="vi-VN" sz="3200" dirty="0"/>
              <a:t>: </a:t>
            </a:r>
            <a:r>
              <a:rPr lang="vi-VN" sz="3200" b="1" dirty="0"/>
              <a:t>&lt; 0.5 giây</a:t>
            </a:r>
            <a:r>
              <a:rPr lang="vi-VN" sz="3200" dirty="0"/>
              <a:t>, đảm bảo nhận diện </a:t>
            </a:r>
            <a:r>
              <a:rPr lang="vi-VN" sz="3200" b="1" dirty="0"/>
              <a:t>gần như thời gian thực</a:t>
            </a:r>
            <a:r>
              <a:rPr lang="vi-VN" sz="3200" dirty="0"/>
              <a:t>.</a:t>
            </a:r>
            <a:endParaRPr lang="vi-VN" sz="3200" dirty="0"/>
          </a:p>
          <a:p>
            <a:r>
              <a:rPr lang="vi-VN" sz="3200" b="1" dirty="0"/>
              <a:t>2. Hiệu suất trong các điều kiện khác nhau</a:t>
            </a:r>
            <a:endParaRPr lang="vi-VN" sz="3200" b="1" dirty="0"/>
          </a:p>
          <a:p>
            <a:r>
              <a:rPr lang="vi-VN" sz="3200" dirty="0"/>
              <a:t>Hệ thống hoạt động </a:t>
            </a:r>
            <a:r>
              <a:rPr lang="vi-VN" sz="3200" b="1" dirty="0"/>
              <a:t>ổn định ngay cả khi thay đổi ánh sáng</a:t>
            </a:r>
            <a:r>
              <a:rPr lang="vi-VN" sz="3200" dirty="0"/>
              <a:t> (phòng sáng, ánh sáng yếu).</a:t>
            </a:r>
            <a:endParaRPr lang="vi-VN" sz="3200" dirty="0"/>
          </a:p>
          <a:p>
            <a:r>
              <a:rPr lang="vi-VN" sz="3200" b="1" dirty="0"/>
              <a:t>Nhận diện chính xác cử chỉ tay từ nhiều góc quay</a:t>
            </a:r>
            <a:r>
              <a:rPr lang="vi-VN" sz="3200" dirty="0"/>
              <a:t> (±30 độ).</a:t>
            </a:r>
            <a:endParaRPr lang="vi-VN" sz="3200" dirty="0"/>
          </a:p>
          <a:p>
            <a:r>
              <a:rPr lang="vi-VN" sz="3200" b="1" dirty="0"/>
              <a:t>Khoảng cách nhận diện tốt nhất</a:t>
            </a:r>
            <a:r>
              <a:rPr lang="vi-VN" sz="3200" dirty="0"/>
              <a:t>: 30 - 80 cm từ camera.</a:t>
            </a:r>
            <a:endParaRPr lang="vi-VN" sz="3200" dirty="0"/>
          </a:p>
          <a:p>
            <a:r>
              <a:rPr lang="vi-VN" sz="3200" b="1" dirty="0"/>
              <a:t>3. Hiệu quả điều khiển PowerPoint</a:t>
            </a:r>
            <a:endParaRPr lang="vi-VN" sz="3200" b="1" dirty="0"/>
          </a:p>
          <a:p>
            <a:r>
              <a:rPr lang="vi-VN" sz="3200" dirty="0"/>
              <a:t>Hệ thống có thể thực hiện </a:t>
            </a:r>
            <a:r>
              <a:rPr lang="vi-VN" sz="3200" b="1" dirty="0"/>
              <a:t>chuyển slide, quay lại, bắt đầu/dừng trình chiếu</a:t>
            </a:r>
            <a:r>
              <a:rPr lang="vi-VN" sz="3200" dirty="0"/>
              <a:t> một cách chính xác.</a:t>
            </a:r>
            <a:endParaRPr lang="vi-VN" sz="3200" dirty="0"/>
          </a:p>
          <a:p>
            <a:r>
              <a:rPr lang="vi-VN" sz="3200" b="1" dirty="0"/>
              <a:t>Tương tác mượt mà, không bị gián đoạn</a:t>
            </a:r>
            <a:r>
              <a:rPr lang="vi-VN" sz="3200" dirty="0"/>
              <a:t>, giúp người dùng thuyết trình chuyên nghiệp hơn.</a:t>
            </a:r>
            <a:endParaRPr lang="vi-VN" sz="3200" dirty="0"/>
          </a:p>
        </p:txBody>
      </p:sp>
      <p:pic>
        <p:nvPicPr>
          <p:cNvPr id="6148" name="Picture 4" descr="Hướng dẫn nhận dạng cử chỉ cho Python | Google AI Edge | Google AI for  Develop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5025" y="2286000"/>
            <a:ext cx="476097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KHÓ KHĂN VÀ HƯỚNG PHÁT TRIỂN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2007877"/>
            <a:ext cx="74676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Khó khăn</a:t>
            </a:r>
            <a:endParaRPr lang="vi-VN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3200" b="1" dirty="0"/>
              <a:t>Ảnh hưởng của điều kiện môi trường</a:t>
            </a:r>
            <a:endParaRPr lang="vi-V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3200" b="1" dirty="0"/>
              <a:t>Giới hạn về phạm vi nhận diện</a:t>
            </a:r>
            <a:endParaRPr lang="vi-VN" sz="3200" dirty="0"/>
          </a:p>
          <a:p>
            <a:r>
              <a:rPr lang="vi-VN" sz="3200" dirty="0"/>
              <a:t>Hệ thống hiện tại chỉ nhận diện </a:t>
            </a:r>
            <a:r>
              <a:rPr lang="vi-VN" sz="3200" b="1" dirty="0"/>
              <a:t>8 cử chỉ tay cố định</a:t>
            </a:r>
            <a:r>
              <a:rPr lang="vi-VN" sz="3200" dirty="0"/>
              <a:t>, chưa hỗ trợ cử chỉ tùy chỉnh theo người dùng.</a:t>
            </a:r>
            <a:endParaRPr lang="vi-VN" sz="3200" dirty="0"/>
          </a:p>
          <a:p>
            <a:r>
              <a:rPr lang="vi-VN" sz="3200" dirty="0"/>
              <a:t>Khoảng cách hiệu quả từ camera đến bàn tay nằm trong </a:t>
            </a:r>
            <a:r>
              <a:rPr lang="vi-VN" sz="3200" b="1" dirty="0"/>
              <a:t>30 - 80 cm</a:t>
            </a:r>
            <a:r>
              <a:rPr lang="vi-VN" sz="3200" dirty="0"/>
              <a:t>, xa hơn có thể làm giảm độ chính xác.</a:t>
            </a:r>
            <a:endParaRPr lang="vi-VN" sz="3200" dirty="0"/>
          </a:p>
          <a:p>
            <a:r>
              <a:rPr lang="vi-VN" sz="3200" b="1" dirty="0"/>
              <a:t>Hạn chế trong nhận diện nhiều bàn tay</a:t>
            </a:r>
            <a:endParaRPr lang="vi-VN" sz="3200" dirty="0"/>
          </a:p>
          <a:p>
            <a:r>
              <a:rPr lang="vi-VN" sz="3200" dirty="0"/>
              <a:t>Hệ thống chỉ nhận diện </a:t>
            </a:r>
            <a:r>
              <a:rPr lang="vi-VN" sz="3200" b="1" dirty="0"/>
              <a:t>một bàn tay tại một thời điểm</a:t>
            </a:r>
            <a:r>
              <a:rPr lang="vi-VN" sz="3200" dirty="0"/>
              <a:t>, chưa hỗ trợ đa người dùng cùng lúc.</a:t>
            </a:r>
            <a:endParaRPr lang="vi-VN" sz="3200" dirty="0"/>
          </a:p>
          <a:p>
            <a:r>
              <a:rPr lang="vi-VN" sz="3200" dirty="0"/>
              <a:t>.</a:t>
            </a:r>
            <a:endParaRPr lang="vi-VN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8763000" y="2007877"/>
            <a:ext cx="8382000" cy="369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 err="1"/>
              <a:t>Cải</a:t>
            </a:r>
            <a:r>
              <a:rPr lang="en-US" sz="3200" b="1" dirty="0"/>
              <a:t> </a:t>
            </a:r>
            <a:r>
              <a:rPr lang="en-US" sz="3200" b="1" dirty="0" err="1"/>
              <a:t>thiện</a:t>
            </a:r>
            <a:r>
              <a:rPr lang="en-US" sz="3200" b="1" dirty="0"/>
              <a:t> </a:t>
            </a:r>
            <a:r>
              <a:rPr lang="en-US" sz="3200" b="1" dirty="0" err="1"/>
              <a:t>độ</a:t>
            </a:r>
            <a:r>
              <a:rPr lang="en-US" sz="3200" b="1" dirty="0"/>
              <a:t> </a:t>
            </a:r>
            <a:r>
              <a:rPr lang="en-US" sz="3200" b="1" dirty="0" err="1"/>
              <a:t>chính</a:t>
            </a:r>
            <a:r>
              <a:rPr lang="en-US" sz="3200" b="1" dirty="0"/>
              <a:t> </a:t>
            </a:r>
            <a:r>
              <a:rPr lang="en-US" sz="3200" b="1" dirty="0" err="1"/>
              <a:t>xác</a:t>
            </a:r>
            <a:r>
              <a:rPr lang="en-US" sz="3200" b="1" dirty="0"/>
              <a:t> </a:t>
            </a:r>
            <a:r>
              <a:rPr lang="en-US" sz="3200" b="1" dirty="0" err="1"/>
              <a:t>và</a:t>
            </a:r>
            <a:r>
              <a:rPr lang="en-US" sz="3200" b="1" dirty="0"/>
              <a:t> </a:t>
            </a:r>
            <a:r>
              <a:rPr lang="en-US" sz="3200" b="1" dirty="0" err="1"/>
              <a:t>độ</a:t>
            </a:r>
            <a:r>
              <a:rPr lang="en-US" sz="3200" b="1" dirty="0"/>
              <a:t> </a:t>
            </a:r>
            <a:r>
              <a:rPr lang="en-US" sz="3200" b="1" dirty="0" err="1"/>
              <a:t>bền</a:t>
            </a:r>
            <a:r>
              <a:rPr lang="en-US" sz="3200" b="1" dirty="0"/>
              <a:t> </a:t>
            </a:r>
            <a:r>
              <a:rPr lang="vi-VN" sz="3200" b="1" dirty="0"/>
              <a:t>vững</a:t>
            </a:r>
            <a:endParaRPr lang="vi-VN" sz="3200" b="1" dirty="0"/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b="1" dirty="0"/>
              <a:t>Hỗ trợ nhiều cử chỉ tay hơn</a:t>
            </a:r>
            <a:endParaRPr lang="vi-VN" sz="3200" b="1" dirty="0"/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 err="1"/>
              <a:t>Nhận</a:t>
            </a:r>
            <a:r>
              <a:rPr lang="en-US" sz="3200" b="1" dirty="0"/>
              <a:t> </a:t>
            </a:r>
            <a:r>
              <a:rPr lang="en-US" sz="3200" b="1" dirty="0" err="1"/>
              <a:t>diện</a:t>
            </a:r>
            <a:r>
              <a:rPr lang="en-US" sz="3200" b="1" dirty="0"/>
              <a:t> </a:t>
            </a:r>
            <a:r>
              <a:rPr lang="en-US" sz="3200" b="1" dirty="0" err="1"/>
              <a:t>nhiều</a:t>
            </a:r>
            <a:r>
              <a:rPr lang="en-US" sz="3200" b="1" dirty="0"/>
              <a:t> </a:t>
            </a:r>
            <a:r>
              <a:rPr lang="en-US" sz="3200" b="1" dirty="0" err="1"/>
              <a:t>bàn</a:t>
            </a:r>
            <a:r>
              <a:rPr lang="en-US" sz="3200" b="1" dirty="0"/>
              <a:t> </a:t>
            </a:r>
            <a:r>
              <a:rPr lang="en-US" sz="3200" b="1" dirty="0" err="1"/>
              <a:t>tay</a:t>
            </a:r>
            <a:r>
              <a:rPr lang="en-US" sz="3200" b="1" dirty="0"/>
              <a:t> </a:t>
            </a:r>
            <a:r>
              <a:rPr lang="en-US" sz="3200" b="1" dirty="0" err="1"/>
              <a:t>cùng</a:t>
            </a:r>
            <a:r>
              <a:rPr lang="en-US" sz="3200" b="1" dirty="0"/>
              <a:t> </a:t>
            </a:r>
            <a:r>
              <a:rPr lang="en-US" sz="3200" b="1" dirty="0" err="1"/>
              <a:t>lúc</a:t>
            </a:r>
            <a:endParaRPr lang="vi-VN" sz="3200" b="1" dirty="0"/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b="1" dirty="0"/>
              <a:t>Tối ưu hóa hiệu suất trên thiết bị yếu</a:t>
            </a:r>
            <a:endParaRPr lang="vi-VN" sz="3200" b="1" dirty="0"/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 err="1"/>
              <a:t>Hỗ</a:t>
            </a:r>
            <a:r>
              <a:rPr lang="en-US" sz="3200" b="1" dirty="0"/>
              <a:t> </a:t>
            </a:r>
            <a:r>
              <a:rPr lang="en-US" sz="3200" b="1" dirty="0" err="1"/>
              <a:t>trợ</a:t>
            </a:r>
            <a:r>
              <a:rPr lang="en-US" sz="3200" b="1" dirty="0"/>
              <a:t> </a:t>
            </a:r>
            <a:r>
              <a:rPr lang="en-US" sz="3200" b="1" dirty="0" err="1"/>
              <a:t>nhiều</a:t>
            </a:r>
            <a:r>
              <a:rPr lang="en-US" sz="3200" b="1" dirty="0"/>
              <a:t> </a:t>
            </a:r>
            <a:r>
              <a:rPr lang="en-US" sz="3200" b="1" dirty="0" err="1"/>
              <a:t>nền</a:t>
            </a:r>
            <a:r>
              <a:rPr lang="en-US" sz="3200" b="1" dirty="0"/>
              <a:t> </a:t>
            </a:r>
            <a:r>
              <a:rPr lang="en-US" sz="3200" b="1" dirty="0" err="1"/>
              <a:t>tảng</a:t>
            </a:r>
            <a:r>
              <a:rPr lang="en-US" sz="3200" b="1" dirty="0"/>
              <a:t> </a:t>
            </a:r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chiếu</a:t>
            </a:r>
            <a:endParaRPr lang="en-US" sz="3200" b="1" dirty="0"/>
          </a:p>
        </p:txBody>
      </p:sp>
    </p:spTree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97986" y="952500"/>
            <a:ext cx="7492027" cy="5334000"/>
          </a:xfrm>
          <a:custGeom>
            <a:avLst/>
            <a:gdLst/>
            <a:ahLst/>
            <a:cxnLst/>
            <a:rect l="l" t="t" r="r" b="b"/>
            <a:pathLst>
              <a:path w="8449946" h="8108965">
                <a:moveTo>
                  <a:pt x="0" y="0"/>
                </a:moveTo>
                <a:lnTo>
                  <a:pt x="8449946" y="0"/>
                </a:lnTo>
                <a:lnTo>
                  <a:pt x="8449946" y="8108965"/>
                </a:lnTo>
                <a:lnTo>
                  <a:pt x="0" y="8108965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42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596085" y="5143500"/>
            <a:ext cx="7315200" cy="2061556"/>
          </a:xfrm>
          <a:custGeom>
            <a:avLst/>
            <a:gdLst/>
            <a:ahLst/>
            <a:cxnLst/>
            <a:rect l="l" t="t" r="r" b="b"/>
            <a:pathLst>
              <a:path w="7315200" h="2061556">
                <a:moveTo>
                  <a:pt x="0" y="0"/>
                </a:moveTo>
                <a:lnTo>
                  <a:pt x="7315200" y="0"/>
                </a:lnTo>
                <a:lnTo>
                  <a:pt x="7315200" y="2061556"/>
                </a:lnTo>
                <a:lnTo>
                  <a:pt x="0" y="206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MỤC LỤC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1500" y="2032237"/>
            <a:ext cx="6172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1. GIỚI THIỆU ĐỀ TÀI</a:t>
            </a:r>
            <a:endParaRPr lang="en-US" sz="3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86647" y="2671241"/>
            <a:ext cx="6129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2. MỤC TIÊU NGHIÊN CỨU</a:t>
            </a:r>
            <a:endParaRPr lang="en-US" sz="3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86647" y="3334408"/>
            <a:ext cx="6129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3. PHẠM VI NGHIÊN CỨU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71500" y="4497169"/>
            <a:ext cx="6129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5. QUY TRÌNH THỰC HIỆN </a:t>
            </a:r>
            <a:endParaRPr lang="en-US" sz="3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70349" y="5810801"/>
            <a:ext cx="6966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7. PHƯƠNG PHÁP THỰC HIỆN</a:t>
            </a:r>
            <a:endParaRPr lang="en-US" sz="3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86574" y="6515066"/>
            <a:ext cx="918480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8. KẾT QUẢ ĐẠT ĐƯỢC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68794" y="7218265"/>
            <a:ext cx="9025004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9. KHÓ KHĂN VÀ HƯỚNG PHÁT TRIỂN</a:t>
            </a:r>
            <a:endParaRPr lang="en-US" sz="3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70349" y="5136099"/>
            <a:ext cx="10014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6. CÁC CHỨC NĂNG CHÍNH CỦA HỆ THỐNG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67597" y="3925272"/>
            <a:ext cx="6129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4. SƠ ĐỒ HỆ THỐNG</a:t>
            </a:r>
            <a:endParaRPr lang="en-US" sz="3600" b="1" dirty="0"/>
          </a:p>
        </p:txBody>
      </p:sp>
    </p:spTree>
  </p:cSld>
  <p:clrMapOvr>
    <a:masterClrMapping/>
  </p:clrMapOvr>
  <p:transition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6" grpId="0"/>
      <p:bldP spid="9" grpId="0"/>
      <p:bldP spid="10" grpId="0"/>
      <p:bldP spid="12" grpId="0"/>
      <p:bldP spid="1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cs typeface="Arial" panose="020B0604020202020204"/>
              </a:rPr>
              <a:t>GIỚI THIỆU ĐỀ TÀI</a:t>
            </a:r>
            <a:endParaRPr lang="en-US" sz="4000" b="1" dirty="0">
              <a:solidFill>
                <a:srgbClr val="1F409A"/>
              </a:solidFill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2008963"/>
            <a:ext cx="1508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b="1" dirty="0"/>
              <a:t>1</a:t>
            </a:r>
            <a:r>
              <a:rPr lang="en-US" sz="3600" b="1" dirty="0"/>
              <a:t>. </a:t>
            </a:r>
            <a:r>
              <a:rPr lang="en-US" sz="3600" b="1" dirty="0" err="1"/>
              <a:t>Đặt</a:t>
            </a:r>
            <a:r>
              <a:rPr lang="en-US" sz="3600" b="1" dirty="0"/>
              <a:t> </a:t>
            </a:r>
            <a:r>
              <a:rPr lang="en-US" sz="3600" b="1" dirty="0" err="1"/>
              <a:t>vấn</a:t>
            </a:r>
            <a:r>
              <a:rPr lang="en-US" sz="3600" b="1" dirty="0"/>
              <a:t> </a:t>
            </a:r>
            <a:r>
              <a:rPr lang="en-US" sz="3600" b="1" dirty="0" err="1"/>
              <a:t>đề</a:t>
            </a:r>
            <a:endParaRPr lang="vi-VN" sz="3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96824" y="2654558"/>
            <a:ext cx="1139037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3200" dirty="0"/>
              <a:t>Nhận diện cử chỉ tay đang trở thành một xu hướng quan trọng trong lĩnh vực </a:t>
            </a:r>
            <a:r>
              <a:rPr lang="vi-VN" sz="3200" b="1" dirty="0"/>
              <a:t>tương tác người-máy (HCI - Human-Computer Interaction)</a:t>
            </a:r>
            <a:r>
              <a:rPr lang="vi-VN" sz="3200" dirty="0"/>
              <a:t>. Đề tài này hướng đến việc xây dựng </a:t>
            </a:r>
            <a:r>
              <a:rPr lang="vi-VN" sz="3200" b="1" dirty="0"/>
              <a:t>một hệ thống nhận diện cử chỉ tay thời gian thực để điều khiển trình chiếu PowerPoint</a:t>
            </a:r>
            <a:r>
              <a:rPr lang="vi-VN" sz="3200" dirty="0"/>
              <a:t>, giúp người dùng chuyển đổi slide một cách thuận tiện mà không cần sử dụng chuột hoặc bàn phím.</a:t>
            </a:r>
            <a:endParaRPr lang="vi-VN" sz="3200" dirty="0"/>
          </a:p>
        </p:txBody>
      </p:sp>
      <p:pic>
        <p:nvPicPr>
          <p:cNvPr id="1026" name="Picture 2" descr="Smartphone sẽ có thể dịch ngôn ngữ ký hiệu cử chỉ tay bằng Google A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0" y="2663995"/>
            <a:ext cx="5029201" cy="460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MỤC TIÊU NGHIÊN CỨU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4286" y="2465844"/>
            <a:ext cx="103632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vi-VN" sz="3600" b="1" dirty="0"/>
              <a:t>Mục tiêu chính của hệ thống:</a:t>
            </a:r>
            <a:endParaRPr lang="vi-VN" sz="3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600" b="1" dirty="0"/>
              <a:t>Nhận diện cử chỉ tay</a:t>
            </a:r>
            <a:r>
              <a:rPr lang="vi-VN" sz="3600" dirty="0"/>
              <a:t> theo thời gian thực bằng camera thông thường.</a:t>
            </a:r>
            <a:endParaRPr lang="vi-VN" sz="3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600" b="1" dirty="0"/>
              <a:t>Chuyển đổi dữ liệu hình ảnh bàn tay</a:t>
            </a:r>
            <a:r>
              <a:rPr lang="vi-VN" sz="3600" dirty="0"/>
              <a:t> thành đặc trưng có thể phân tích.</a:t>
            </a:r>
            <a:endParaRPr lang="vi-VN" sz="3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3600" b="1" dirty="0"/>
              <a:t>Dự đoán cử chỉ</a:t>
            </a:r>
            <a:r>
              <a:rPr lang="vi-VN" sz="3600" dirty="0"/>
              <a:t> và gửi lệnh tương ứng để điều khiển PowerPoint</a:t>
            </a:r>
            <a:endParaRPr lang="en-US" sz="3600" dirty="0"/>
          </a:p>
        </p:txBody>
      </p:sp>
      <p:pic>
        <p:nvPicPr>
          <p:cNvPr id="2050" name="Picture 2" descr="Apple Vision Pro điều khiển cử chỉ tay hoạt động như thế nào?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600" y="3086100"/>
            <a:ext cx="5410200" cy="473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peelOff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PHẠM VI NGHIÊN CỨU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4280410"/>
            <a:ext cx="6324600" cy="44764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6824" y="2139184"/>
            <a:ext cx="1664817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vi-VN" sz="3200" dirty="0"/>
              <a:t>Ứng dụng chính của hệ thống là </a:t>
            </a:r>
            <a:r>
              <a:rPr lang="vi-VN" sz="3200" b="1" dirty="0"/>
              <a:t>hỗ trợ thuyết trình thông minh</a:t>
            </a:r>
            <a:r>
              <a:rPr lang="vi-VN" sz="3200" dirty="0"/>
              <a:t>, đặc biệt trong </a:t>
            </a:r>
            <a:r>
              <a:rPr lang="vi-VN" sz="3200" b="1" dirty="0"/>
              <a:t>giáo dục, hội nghị và hỗ trợ người khuyết tật</a:t>
            </a:r>
            <a:r>
              <a:rPr lang="vi-VN" sz="3200" dirty="0"/>
              <a:t>. Tuy nhiên, hệ thống </a:t>
            </a:r>
            <a:r>
              <a:rPr lang="vi-VN" sz="3200" b="1" dirty="0"/>
              <a:t>chỉ nhận diện các cử chỉ đã được huấn luyện</a:t>
            </a:r>
            <a:r>
              <a:rPr lang="vi-VN" sz="3200" dirty="0"/>
              <a:t>, chưa hỗ trợ nhiều bàn tay cùng lúc và có thể bị ảnh hưởng trong điều kiện ánh sáng yếu.</a:t>
            </a:r>
            <a:endParaRPr lang="vi-VN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4294563"/>
            <a:ext cx="9144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200" dirty="0"/>
              <a:t>Hệ thống sử dụng </a:t>
            </a:r>
            <a:r>
              <a:rPr lang="vi-VN" sz="3200" b="1" dirty="0"/>
              <a:t>MediaPipe Hands</a:t>
            </a:r>
            <a:r>
              <a:rPr lang="vi-VN" sz="3200" dirty="0"/>
              <a:t> để trích xuất tọa độ bàn tay, chuyển đổi dữ liệu sang </a:t>
            </a:r>
            <a:r>
              <a:rPr lang="vi-VN" sz="3200" b="1" dirty="0"/>
              <a:t>Trường góc Gramian (GAF)</a:t>
            </a:r>
            <a:r>
              <a:rPr lang="vi-VN" sz="3200" dirty="0"/>
              <a:t> và nhận diện cử chỉ bằng </a:t>
            </a:r>
            <a:r>
              <a:rPr lang="vi-VN" sz="3200" b="1" dirty="0"/>
              <a:t>GAFormer (Gesture Attention Transformer)</a:t>
            </a:r>
            <a:r>
              <a:rPr lang="vi-VN" sz="3200" dirty="0"/>
              <a:t>. Lệnh điều khiển PowerPoint được thực hiện thông qua </a:t>
            </a:r>
            <a:r>
              <a:rPr lang="vi-VN" sz="3200" b="1" dirty="0"/>
              <a:t>Pyautogui</a:t>
            </a:r>
            <a:r>
              <a:rPr lang="vi-VN" sz="3200" dirty="0"/>
              <a:t>.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533400" y="7434827"/>
            <a:ext cx="9829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200" dirty="0"/>
              <a:t>Phạm vi nghiên cứu bao gồm </a:t>
            </a:r>
            <a:r>
              <a:rPr lang="vi-VN" sz="3200" b="1" dirty="0"/>
              <a:t>tám cử chỉ tay phổ biến</a:t>
            </a:r>
            <a:r>
              <a:rPr lang="vi-VN" sz="3200" dirty="0"/>
              <a:t> như vuốt trái/phải, mở tay, dừng, OK, v.v. Dữ liệu được thu thập từ camera RGB trong nhiều điều kiện ánh sáng và góc quay khác nhau, với tổng số </a:t>
            </a:r>
            <a:r>
              <a:rPr lang="vi-VN" sz="3200" b="1" dirty="0"/>
              <a:t>43.200 hình ảnh</a:t>
            </a:r>
            <a:r>
              <a:rPr lang="vi-VN" sz="3200" dirty="0"/>
              <a:t>.</a:t>
            </a:r>
            <a:endParaRPr lang="en-US" sz="3200" dirty="0"/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SƠ ĐỒ HỆ THỐNG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560" y="2053900"/>
            <a:ext cx="11582400" cy="7280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>
                <a:solidFill>
                  <a:srgbClr val="FF6600"/>
                </a:solidFill>
                <a:cs typeface="Arial" panose="020B0604020202020204"/>
              </a:rPr>
              <a:t>QUY TRÌNH THỰC HIỆN </a:t>
            </a:r>
            <a:endParaRPr lang="en-US" sz="4000" b="1" dirty="0">
              <a:solidFill>
                <a:srgbClr val="1F409A"/>
              </a:solidFill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3074" name="Picture 2" descr="Ảnh đầu r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38" y="2204374"/>
            <a:ext cx="16543337" cy="6903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Arial" panose="020B0604020202020204"/>
                <a:cs typeface="Arial" panose="020B0604020202020204"/>
              </a:rPr>
              <a:t>CHỨC NĂNG CHÍNH CỦA HỆ THỐNG</a:t>
            </a:r>
            <a:endParaRPr lang="en-US" sz="4000" b="1" dirty="0">
              <a:solidFill>
                <a:srgbClr val="1F409A"/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3084" name="Picture 12" descr="Common IoT Deployment Challenges and How to Overcome Them | by Asian  Digital Hub | Tech Vibes | Oct, 2024 | Medi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582400" y="5416226"/>
            <a:ext cx="6553200" cy="354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Ảnh đầu r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53" y="1994182"/>
            <a:ext cx="10395857" cy="704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6" descr="What is Python Coding? | Juni Learn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251" y="4108904"/>
            <a:ext cx="2791694" cy="279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703" b="-167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37423"/>
                </a:solidFill>
                <a:cs typeface="Arial" panose="020B0604020202020204"/>
              </a:rPr>
              <a:t>PHƯƠNG PHÁP THỰC HIỆN</a:t>
            </a:r>
            <a:endParaRPr lang="en-US" sz="4000" b="1" dirty="0">
              <a:solidFill>
                <a:srgbClr val="F37423"/>
              </a:solidFill>
              <a:cs typeface="Arial" panose="020B060402020202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Content Placeholder 2"/>
          <p:cNvSpPr txBox="1"/>
          <p:nvPr/>
        </p:nvSpPr>
        <p:spPr>
          <a:xfrm>
            <a:off x="332232" y="3620153"/>
            <a:ext cx="2906623" cy="68202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Font typeface="Arial" panose="020B0604020202020204" pitchFamily="34" charset="0"/>
              <a:buNone/>
            </a:pPr>
            <a:r>
              <a:rPr lang="en-US" b="1" dirty="0" err="1">
                <a:cs typeface="Segoe UI" panose="020B0502040204020203" pitchFamily="34" charset="0"/>
              </a:rPr>
              <a:t>Phần</a:t>
            </a:r>
            <a:r>
              <a:rPr lang="en-US" b="1" dirty="0">
                <a:cs typeface="Segoe UI" panose="020B0502040204020203" pitchFamily="34" charset="0"/>
              </a:rPr>
              <a:t> </a:t>
            </a:r>
            <a:r>
              <a:rPr lang="en-US" b="1" dirty="0" err="1">
                <a:cs typeface="Segoe UI" panose="020B0502040204020203" pitchFamily="34" charset="0"/>
              </a:rPr>
              <a:t>cứng</a:t>
            </a:r>
            <a:endParaRPr lang="en-US" b="1" dirty="0">
              <a:cs typeface="Segoe UI" panose="020B0502040204020203" pitchFamily="34" charset="0"/>
            </a:endParaRPr>
          </a:p>
        </p:txBody>
      </p:sp>
      <p:pic>
        <p:nvPicPr>
          <p:cNvPr id="6" name="Picture 2" descr="Hình ảnh Laptop Icon PNG, Vector, PSD, và biểu tượng để tải về miễn phí |  pngtre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32" y="4165345"/>
            <a:ext cx="2906623" cy="290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/>
          <p:nvPr/>
        </p:nvSpPr>
        <p:spPr>
          <a:xfrm>
            <a:off x="332232" y="6872039"/>
            <a:ext cx="2849992" cy="79206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Font typeface="Wingdings 2" panose="05020102010507070707" charset="2"/>
              <a:buNone/>
            </a:pP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Laptop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chạy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ứng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dụng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tạo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QR </a:t>
            </a:r>
            <a:endParaRPr lang="en-US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sp>
        <p:nvSpPr>
          <p:cNvPr id="10" name="Content Placeholder 2"/>
          <p:cNvSpPr txBox="1"/>
          <p:nvPr/>
        </p:nvSpPr>
        <p:spPr>
          <a:xfrm>
            <a:off x="6956183" y="6957817"/>
            <a:ext cx="2788445" cy="68202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Font typeface="Wingdings 2" panose="05020102010507070707" charset="2"/>
              <a:buNone/>
            </a:pP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Python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và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các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thư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viện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tạo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giao</a:t>
            </a:r>
            <a:r>
              <a:rPr lang="en-US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cs typeface="Segoe UI" panose="020B0502040204020203" pitchFamily="34" charset="0"/>
              </a:rPr>
              <a:t>diện</a:t>
            </a:r>
            <a:endParaRPr lang="en-US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sp>
        <p:nvSpPr>
          <p:cNvPr id="11" name="Title 7"/>
          <p:cNvSpPr txBox="1"/>
          <p:nvPr/>
        </p:nvSpPr>
        <p:spPr>
          <a:xfrm>
            <a:off x="0" y="2248626"/>
            <a:ext cx="10424806" cy="97045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latin typeface="+mn-lt"/>
                <a:cs typeface="Segoe UI" panose="020B0502040204020203" pitchFamily="34" charset="0"/>
              </a:rPr>
              <a:t>Công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nghệ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sử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dụng</a:t>
            </a:r>
            <a:endParaRPr lang="en-US" b="1" dirty="0">
              <a:latin typeface="+mn-lt"/>
              <a:cs typeface="Segoe UI" panose="020B0502040204020203" pitchFamily="34" charset="0"/>
            </a:endParaRPr>
          </a:p>
        </p:txBody>
      </p:sp>
      <p:sp>
        <p:nvSpPr>
          <p:cNvPr id="14" name="Content Placeholder 2"/>
          <p:cNvSpPr txBox="1"/>
          <p:nvPr/>
        </p:nvSpPr>
        <p:spPr>
          <a:xfrm>
            <a:off x="6364225" y="3611873"/>
            <a:ext cx="3972363" cy="68202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Font typeface="Wingdings 2" panose="05020102010507070707" charset="2"/>
              <a:buNone/>
            </a:pPr>
            <a:r>
              <a:rPr lang="en-US" sz="3200" b="1" dirty="0" err="1">
                <a:solidFill>
                  <a:schemeClr val="tx1"/>
                </a:solidFill>
                <a:cs typeface="Segoe UI" panose="020B0502040204020203" pitchFamily="34" charset="0"/>
              </a:rPr>
              <a:t>Ngôn</a:t>
            </a:r>
            <a:r>
              <a:rPr lang="en-US" sz="3200" b="1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cs typeface="Segoe UI" panose="020B0502040204020203" pitchFamily="34" charset="0"/>
              </a:rPr>
              <a:t>ngữ</a:t>
            </a:r>
            <a:r>
              <a:rPr lang="en-US" sz="3200" b="1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cs typeface="Segoe UI" panose="020B0502040204020203" pitchFamily="34" charset="0"/>
              </a:rPr>
              <a:t>lập</a:t>
            </a:r>
            <a:r>
              <a:rPr lang="en-US" sz="3200" b="1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cs typeface="Segoe UI" panose="020B0502040204020203" pitchFamily="34" charset="0"/>
              </a:rPr>
              <a:t>trình</a:t>
            </a:r>
            <a:endParaRPr lang="en-US" sz="3200" b="1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sp>
        <p:nvSpPr>
          <p:cNvPr id="16" name="Title 1"/>
          <p:cNvSpPr txBox="1"/>
          <p:nvPr/>
        </p:nvSpPr>
        <p:spPr>
          <a:xfrm>
            <a:off x="10764849" y="2198468"/>
            <a:ext cx="6786142" cy="115894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latin typeface="+mn-lt"/>
                <a:cs typeface="Segoe UI" panose="020B0502040204020203" pitchFamily="34" charset="0"/>
              </a:rPr>
              <a:t>Một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số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thư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viện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được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sử</a:t>
            </a:r>
            <a:r>
              <a:rPr lang="en-US" b="1" dirty="0">
                <a:latin typeface="+mn-lt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+mn-lt"/>
                <a:cs typeface="Segoe UI" panose="020B0502040204020203" pitchFamily="34" charset="0"/>
              </a:rPr>
              <a:t>dụng</a:t>
            </a:r>
            <a:endParaRPr lang="en-US" b="1" dirty="0">
              <a:latin typeface="+mn-lt"/>
              <a:cs typeface="Segoe UI" panose="020B0502040204020203" pitchFamily="34" charset="0"/>
            </a:endParaRPr>
          </a:p>
        </p:txBody>
      </p:sp>
      <p:sp>
        <p:nvSpPr>
          <p:cNvPr id="17" name="Content Placeholder 2"/>
          <p:cNvSpPr txBox="1"/>
          <p:nvPr/>
        </p:nvSpPr>
        <p:spPr>
          <a:xfrm>
            <a:off x="10739858" y="3429503"/>
            <a:ext cx="6811133" cy="526987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mediapipe</a:t>
            </a:r>
            <a:endParaRPr lang="en-US" dirty="0">
              <a:cs typeface="Segoe UI" panose="020B0502040204020203" pitchFamily="34" charset="0"/>
            </a:endParaRPr>
          </a:p>
          <a:p>
            <a:r>
              <a:rPr lang="vi-VN" dirty="0">
                <a:cs typeface="Segoe UI" panose="020B0502040204020203" pitchFamily="34" charset="0"/>
              </a:rPr>
              <a:t>OpenCV</a:t>
            </a:r>
            <a:endParaRPr lang="en-US" dirty="0">
              <a:cs typeface="Segoe UI" panose="020B0502040204020203" pitchFamily="34" charset="0"/>
            </a:endParaRPr>
          </a:p>
          <a:p>
            <a:r>
              <a:rPr lang="en-US" dirty="0" err="1"/>
              <a:t>numpy</a:t>
            </a:r>
            <a:endParaRPr lang="en-US" dirty="0">
              <a:cs typeface="Segoe UI" panose="020B0502040204020203" pitchFamily="34" charset="0"/>
            </a:endParaRPr>
          </a:p>
          <a:p>
            <a:r>
              <a:rPr lang="vi-VN" dirty="0"/>
              <a:t>pyautogui</a:t>
            </a:r>
            <a:endParaRPr lang="en-US" dirty="0">
              <a:cs typeface="Segoe UI" panose="020B0502040204020203" pitchFamily="34" charset="0"/>
            </a:endParaRPr>
          </a:p>
          <a:p>
            <a:r>
              <a:rPr lang="vi-VN" dirty="0"/>
              <a:t>Tensorflow,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vi-VN" dirty="0"/>
              <a:t>	</a:t>
            </a:r>
            <a:endParaRPr lang="vi-VN" dirty="0"/>
          </a:p>
          <a:p>
            <a:r>
              <a:rPr lang="vi-VN" dirty="0"/>
              <a:t>Torch,</a:t>
            </a:r>
            <a:r>
              <a:rPr lang="en-US" dirty="0"/>
              <a:t> transformers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18" name="Content Placeholder 2"/>
          <p:cNvSpPr txBox="1"/>
          <p:nvPr/>
        </p:nvSpPr>
        <p:spPr>
          <a:xfrm>
            <a:off x="2947679" y="3505419"/>
            <a:ext cx="3485957" cy="117557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None/>
            </a:pPr>
            <a:r>
              <a:rPr lang="en-US" sz="3200" b="1" dirty="0" err="1">
                <a:solidFill>
                  <a:schemeClr val="tx1"/>
                </a:solidFill>
              </a:rPr>
              <a:t>MediaPipe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vi-VN" sz="3200" b="1" dirty="0">
                <a:solidFill>
                  <a:schemeClr val="tx1"/>
                </a:solidFill>
              </a:rPr>
              <a:t>Hands và OpenCV</a:t>
            </a:r>
            <a:endParaRPr lang="en-US" sz="3200" b="1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pic>
        <p:nvPicPr>
          <p:cNvPr id="5122" name="Picture 2" descr="OpenCV là gì? Học Computer Vision không khó! | TopDev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3541" y="5023851"/>
            <a:ext cx="192405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0" grpId="0"/>
      <p:bldP spid="11" grpId="0"/>
      <p:bldP spid="14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3442</Words>
  <Application>WPS Presentation</Application>
  <PresentationFormat>Custom</PresentationFormat>
  <Paragraphs>115</Paragraphs>
  <Slides>12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  <vt:variant>
        <vt:lpstr>自定义放映</vt:lpstr>
      </vt:variant>
      <vt:variant>
        <vt:i4>1</vt:i4>
      </vt:variant>
    </vt:vector>
  </HeadingPairs>
  <TitlesOfParts>
    <vt:vector size="24" baseType="lpstr">
      <vt:lpstr>Arial</vt:lpstr>
      <vt:lpstr>SimSun</vt:lpstr>
      <vt:lpstr>Wingdings</vt:lpstr>
      <vt:lpstr>Arial Unicode Bold</vt:lpstr>
      <vt:lpstr>Arial</vt:lpstr>
      <vt:lpstr>Segoe UI</vt:lpstr>
      <vt:lpstr>Wingdings 2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Custom Show 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Tập huấn nhập học 2024</dc:title>
  <dc:creator>Admin</dc:creator>
  <cp:lastModifiedBy>thành trịnh</cp:lastModifiedBy>
  <cp:revision>123</cp:revision>
  <dcterms:created xsi:type="dcterms:W3CDTF">2006-08-16T00:00:00Z</dcterms:created>
  <dcterms:modified xsi:type="dcterms:W3CDTF">2025-03-17T16:43:53Z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F0DED22CFF7B473B82E094A11FAAD294_13</vt:lpwstr>
  </property>
  <property fmtid="{D5CDD505-2E9C-101B-9397-08002B2CF9AE}" pid="3" name="KSOProductBuildVer">
    <vt:lpwstr>1033-12.2.0.20326</vt:lpwstr>
  </property>
</Properties>
</file>

<file path=docProps/thumbnail.jpeg>
</file>